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70" r:id="rId4"/>
    <p:sldId id="278" r:id="rId5"/>
    <p:sldId id="279" r:id="rId6"/>
    <p:sldId id="271" r:id="rId7"/>
    <p:sldId id="280" r:id="rId8"/>
    <p:sldId id="272" r:id="rId9"/>
    <p:sldId id="273" r:id="rId10"/>
    <p:sldId id="276" r:id="rId11"/>
    <p:sldId id="275" r:id="rId12"/>
    <p:sldId id="274" r:id="rId13"/>
    <p:sldId id="315" r:id="rId14"/>
    <p:sldId id="320" r:id="rId15"/>
    <p:sldId id="321" r:id="rId16"/>
    <p:sldId id="322" r:id="rId17"/>
    <p:sldId id="281" r:id="rId18"/>
    <p:sldId id="313" r:id="rId19"/>
    <p:sldId id="314" r:id="rId20"/>
    <p:sldId id="330" r:id="rId21"/>
    <p:sldId id="282" r:id="rId22"/>
    <p:sldId id="283" r:id="rId23"/>
    <p:sldId id="318" r:id="rId24"/>
    <p:sldId id="319" r:id="rId25"/>
    <p:sldId id="323" r:id="rId26"/>
    <p:sldId id="312" r:id="rId27"/>
    <p:sldId id="284" r:id="rId28"/>
    <p:sldId id="324" r:id="rId29"/>
    <p:sldId id="325" r:id="rId30"/>
    <p:sldId id="326" r:id="rId31"/>
    <p:sldId id="332" r:id="rId32"/>
    <p:sldId id="327" r:id="rId33"/>
    <p:sldId id="331" r:id="rId34"/>
    <p:sldId id="277" r:id="rId35"/>
    <p:sldId id="328" r:id="rId36"/>
    <p:sldId id="317" r:id="rId37"/>
    <p:sldId id="329" r:id="rId38"/>
    <p:sldId id="269" r:id="rId39"/>
    <p:sldId id="316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9B"/>
    <a:srgbClr val="FFFFFF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F2D3E-277F-4CAD-AED5-28CC84676CEB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5A5BA-0710-4114-B44A-967DE597FE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6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BDE8AF4D-BB00-4E23-A711-846531D7BC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71307161-D2EC-4A81-B07A-64F83B14D7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en-US"/>
          </a:p>
          <a:p>
            <a:r>
              <a:rPr lang="en-US" altLang="en-US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en-US"/>
          </a:p>
          <a:p>
            <a:r>
              <a:rPr lang="en-US" altLang="en-US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595FABFE-2351-4925-9E69-CDE58CD88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80B1606-0EFF-436D-86CC-2E5701B5F772}" type="slidenum">
              <a:rPr lang="fr-FR" altLang="en-US"/>
              <a:pPr eaLnBrk="1" hangingPunct="1"/>
              <a:t>26</a:t>
            </a:fld>
            <a:endParaRPr lang="fr-F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E01E34F-EF95-4D0B-93B6-4233792E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A8C29-492B-49D4-8B1F-196000AF6D93}" type="datetimeFigureOut">
              <a:rPr lang="fr-FR"/>
              <a:pPr>
                <a:defRPr/>
              </a:pPr>
              <a:t>08/07/2023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2969427-0656-49AD-9A3A-F7692234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D0FE6D1-C860-4ADF-81EA-675D76DA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C4C6E-FD5D-44FB-A169-9D6281D30406}" type="slidenum">
              <a:rPr lang="fr-FR" altLang="en-US"/>
              <a:pPr/>
              <a:t>‹N°›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03054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Continuous optimization: an overview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Continuous optimization: overview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 dirty="0"/>
              <a:t> and Computer Science)</a:t>
            </a:r>
            <a:br>
              <a:rPr lang="fr-FR" i="1" dirty="0"/>
            </a:br>
            <a:r>
              <a:rPr lang="fr-FR" i="1" dirty="0"/>
              <a:t>INRAE, AgroParisTech, Université Paris-Saclay</a:t>
            </a:r>
            <a:br>
              <a:rPr lang="fr-FR" i="1" dirty="0"/>
            </a:br>
            <a:r>
              <a:rPr lang="fr-FR" i="1" dirty="0"/>
              <a:t>Institut des Systèmes Complexes, Paris-Ile-de-France</a:t>
            </a:r>
          </a:p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1D95E2-C40A-4424-91C8-52F95CF0A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877E92-8C8A-4908-99E3-BA14FE9D3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Starting point of exploration matters</a:t>
            </a:r>
          </a:p>
        </p:txBody>
      </p:sp>
      <p:pic>
        <p:nvPicPr>
          <p:cNvPr id="1026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4BE96C7B-E561-44A3-9382-D23337EE7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b="27595"/>
          <a:stretch/>
        </p:blipFill>
        <p:spPr bwMode="auto">
          <a:xfrm>
            <a:off x="3171727" y="2111015"/>
            <a:ext cx="5848546" cy="37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5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 size? Too small / too large lead to convergence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40AC21-2824-490D-BCD3-C3E6E4C7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2207326"/>
            <a:ext cx="919290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020DA-12C2-4385-968D-3AE3FDAA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Gradient-based techniques for neural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746CE6-1764-4622-A935-EC70E59B4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are gradient-based techniques so successful?</a:t>
            </a:r>
          </a:p>
          <a:p>
            <a:pPr lvl="1"/>
            <a:r>
              <a:rPr lang="en-US" dirty="0"/>
              <a:t>Actually, </a:t>
            </a:r>
            <a:r>
              <a:rPr lang="en-US" i="1" dirty="0"/>
              <a:t>stochastic gradient descent</a:t>
            </a:r>
            <a:r>
              <a:rPr lang="en-US" dirty="0"/>
              <a:t> (SGD) &amp; descendants</a:t>
            </a:r>
          </a:p>
          <a:p>
            <a:pPr lvl="1"/>
            <a:r>
              <a:rPr lang="en-US" dirty="0"/>
              <a:t>Techniques made popular by (deep) neural networks</a:t>
            </a:r>
          </a:p>
          <a:p>
            <a:pPr lvl="1"/>
            <a:r>
              <a:rPr lang="en-US" dirty="0"/>
              <a:t>State-of-the-art for NNs, not very used elsewhere</a:t>
            </a:r>
          </a:p>
          <a:p>
            <a:pPr lvl="1"/>
            <a:r>
              <a:rPr lang="en-US" dirty="0"/>
              <a:t>Can escape local optima!</a:t>
            </a:r>
          </a:p>
        </p:txBody>
      </p:sp>
    </p:spTree>
    <p:extLst>
      <p:ext uri="{BB962C8B-B14F-4D97-AF65-F5344CB8AC3E}">
        <p14:creationId xmlns:p14="http://schemas.microsoft.com/office/powerpoint/2010/main" val="11291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47F70-6651-4222-B872-94F7A2DC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Momentum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Accumulates “velocity” like a ball rolling down an incline</a:t>
                </a:r>
              </a:p>
              <a:p>
                <a:r>
                  <a:rPr lang="en-US" dirty="0"/>
                  <a:t>Much faster at traversing nearly flat areas of search space</a:t>
                </a:r>
              </a:p>
              <a:p>
                <a:r>
                  <a:rPr lang="en-US" dirty="0"/>
                  <a:t>However, it adds an extra parameter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2245CBF-07A2-48E0-8BAD-0863CCF2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82" y="1857084"/>
            <a:ext cx="341042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8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527CB-E0C8-454A-A66E-5DCF5A2F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4F2154-FC33-417F-9C31-00CA1C487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However, now it cumulates </a:t>
            </a:r>
            <a:r>
              <a:rPr lang="en-US" i="1" dirty="0"/>
              <a:t>too much</a:t>
            </a:r>
            <a:r>
              <a:rPr lang="en-US" dirty="0"/>
              <a:t> momentum!</a:t>
            </a:r>
          </a:p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evaluate the gradient at the point I plan to end in</a:t>
            </a:r>
          </a:p>
          <a:p>
            <a:r>
              <a:rPr lang="en-US" dirty="0"/>
              <a:t>And rescale my velocity accordingly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9E6DD5-D23F-40F9-811C-FC5A991C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2738341"/>
            <a:ext cx="524900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F535-B12A-404A-A778-22A336C0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4B4128-1CCC-4F89-9A4C-556B29B4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Further issues motivated further advances (</a:t>
            </a:r>
            <a:r>
              <a:rPr lang="en-US" b="1" dirty="0" err="1"/>
              <a:t>Adagrad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step size could be different in each dimension</a:t>
            </a:r>
          </a:p>
          <a:p>
            <a:pPr lvl="1"/>
            <a:r>
              <a:rPr lang="en-US" dirty="0"/>
              <a:t>Maintain a “memory” of the gradient values in each direction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this led to the step size always decreasing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517113-2B78-4488-8066-E5FC79C1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46" y="2918148"/>
            <a:ext cx="4305901" cy="12479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4D802E-B5C4-4157-A915-021D8343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38" y="4052975"/>
            <a:ext cx="246731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5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7C697-5692-4C32-BA45-881788C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15DC7E-BAAC-481B-B3CC-48984E7121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Solutions to issues of previous algorithms create new issues</a:t>
            </a:r>
          </a:p>
          <a:p>
            <a:r>
              <a:rPr lang="en-US" dirty="0"/>
              <a:t>Latest (</a:t>
            </a:r>
            <a:r>
              <a:rPr lang="en-US" b="1" dirty="0"/>
              <a:t>Adam</a:t>
            </a:r>
            <a:r>
              <a:rPr lang="en-US" dirty="0"/>
              <a:t> and </a:t>
            </a:r>
            <a:r>
              <a:rPr lang="en-US" b="1" dirty="0" err="1"/>
              <a:t>RMSProp</a:t>
            </a:r>
            <a:r>
              <a:rPr lang="en-US" dirty="0"/>
              <a:t>) have 3-4 parameters</a:t>
            </a:r>
          </a:p>
          <a:p>
            <a:r>
              <a:rPr lang="en-US" dirty="0"/>
              <a:t>Default values work reasonably well (but not always)</a:t>
            </a:r>
          </a:p>
        </p:txBody>
      </p:sp>
    </p:spTree>
    <p:extLst>
      <p:ext uri="{BB962C8B-B14F-4D97-AF65-F5344CB8AC3E}">
        <p14:creationId xmlns:p14="http://schemas.microsoft.com/office/powerpoint/2010/main" val="180646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8D46E-34D9-48AF-BCA6-C5ABD731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</a:t>
            </a:r>
            <a:r>
              <a:rPr lang="en-US"/>
              <a:t>/Approximate </a:t>
            </a:r>
            <a:r>
              <a:rPr lang="en-US" dirty="0"/>
              <a:t>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E8A6B-A098-4A8C-8252-8E50062BF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Limitations of gradient-based techniques were evident</a:t>
            </a:r>
          </a:p>
          <a:p>
            <a:r>
              <a:rPr lang="en-US" dirty="0"/>
              <a:t>Practical problems had objective functions with local optima</a:t>
            </a:r>
          </a:p>
          <a:p>
            <a:r>
              <a:rPr lang="en-US" dirty="0"/>
              <a:t>You can randomly sample the search space…</a:t>
            </a:r>
          </a:p>
          <a:p>
            <a:r>
              <a:rPr lang="en-US" dirty="0"/>
              <a:t>…but exploiting feedback/function characteristics is better!</a:t>
            </a:r>
          </a:p>
        </p:txBody>
      </p:sp>
      <p:pic>
        <p:nvPicPr>
          <p:cNvPr id="1026" name="Picture 2" descr="What is randomness?">
            <a:extLst>
              <a:ext uri="{FF2B5EF4-FFF2-40B4-BE49-F238E27FC236}">
                <a16:creationId xmlns:a16="http://schemas.microsoft.com/office/drawing/2014/main" id="{13FDCFC6-5C88-4249-818D-857AA272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75" y="3761266"/>
            <a:ext cx="4744825" cy="25355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3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Important caveat!</a:t>
            </a:r>
          </a:p>
          <a:p>
            <a:pPr lvl="1"/>
            <a:r>
              <a:rPr lang="en-US" dirty="0"/>
              <a:t>“Random” numbers in a computer are NOT random</a:t>
            </a:r>
          </a:p>
          <a:p>
            <a:pPr lvl="1"/>
            <a:r>
              <a:rPr lang="en-US" dirty="0"/>
              <a:t>Specialized algorithms can produce long sequences of numbers</a:t>
            </a:r>
          </a:p>
          <a:p>
            <a:pPr lvl="1"/>
            <a:r>
              <a:rPr lang="en-US" dirty="0"/>
              <a:t>…but in the end they repeat (!!), they have a period</a:t>
            </a:r>
          </a:p>
          <a:p>
            <a:pPr lvl="1"/>
            <a:r>
              <a:rPr lang="en-US" dirty="0"/>
              <a:t>Details are complex and out of scope: see </a:t>
            </a:r>
            <a:r>
              <a:rPr lang="en-US" b="1" dirty="0"/>
              <a:t>Mersenne Twister</a:t>
            </a:r>
          </a:p>
          <a:p>
            <a:r>
              <a:rPr lang="en-US" dirty="0"/>
              <a:t>Concrete consequences</a:t>
            </a:r>
          </a:p>
          <a:p>
            <a:pPr lvl="1"/>
            <a:r>
              <a:rPr lang="en-US" dirty="0"/>
              <a:t>PRNG algorithms need to be initialized with </a:t>
            </a:r>
            <a:r>
              <a:rPr lang="en-US" i="1" dirty="0"/>
              <a:t>random seed</a:t>
            </a:r>
          </a:p>
          <a:p>
            <a:pPr lvl="1"/>
            <a:r>
              <a:rPr lang="en-US" dirty="0"/>
              <a:t>All sequences that start from same random seed are identical</a:t>
            </a:r>
          </a:p>
          <a:p>
            <a:pPr lvl="1"/>
            <a:r>
              <a:rPr lang="en-US" dirty="0"/>
              <a:t>Storing and setting random seed ensures repeatability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149312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STORE THE RANDOM SEED</a:t>
            </a:r>
          </a:p>
        </p:txBody>
      </p:sp>
    </p:spTree>
    <p:extLst>
      <p:ext uri="{BB962C8B-B14F-4D97-AF65-F5344CB8AC3E}">
        <p14:creationId xmlns:p14="http://schemas.microsoft.com/office/powerpoint/2010/main" val="226643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Gradient-based</a:t>
            </a:r>
          </a:p>
          <a:p>
            <a:pPr lvl="1"/>
            <a:r>
              <a:rPr lang="it-IT" dirty="0"/>
              <a:t>Gradient descent</a:t>
            </a:r>
          </a:p>
          <a:p>
            <a:pPr lvl="1"/>
            <a:r>
              <a:rPr lang="it-IT" dirty="0"/>
              <a:t>Successors of gradient descent</a:t>
            </a:r>
          </a:p>
          <a:p>
            <a:r>
              <a:rPr lang="it-IT" dirty="0"/>
              <a:t>Stochastic/Approximate</a:t>
            </a:r>
          </a:p>
          <a:p>
            <a:pPr lvl="1"/>
            <a:r>
              <a:rPr lang="it-IT" dirty="0"/>
              <a:t>Basin-hopping</a:t>
            </a:r>
          </a:p>
          <a:p>
            <a:pPr lvl="1"/>
            <a:r>
              <a:rPr lang="it-IT" dirty="0"/>
              <a:t>Evolutionary algorithms</a:t>
            </a:r>
          </a:p>
        </p:txBody>
      </p:sp>
      <p:pic>
        <p:nvPicPr>
          <p:cNvPr id="1026" name="Picture 2" descr="6: An example of a fairly simple three dimensional fitness landscape,... |  Download Scientific Diagram">
            <a:extLst>
              <a:ext uri="{FF2B5EF4-FFF2-40B4-BE49-F238E27FC236}">
                <a16:creationId xmlns:a16="http://schemas.microsoft.com/office/drawing/2014/main" id="{E19DCC9F-B00F-407B-AB00-133F087E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7746"/>
            <a:ext cx="5922081" cy="28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5E271-B87D-4B9E-83C4-41C8D34E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28B518-B057-4975-A229-1EB98BBA5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of the continuous values we extract</a:t>
            </a:r>
          </a:p>
          <a:p>
            <a:pPr lvl="1"/>
            <a:r>
              <a:rPr lang="en-US" dirty="0"/>
              <a:t>Either sampling a Gaussian distribution</a:t>
            </a:r>
          </a:p>
          <a:p>
            <a:pPr lvl="1"/>
            <a:r>
              <a:rPr lang="en-US" dirty="0"/>
              <a:t>Or uniform distribution</a:t>
            </a:r>
          </a:p>
        </p:txBody>
      </p:sp>
      <p:pic>
        <p:nvPicPr>
          <p:cNvPr id="5122" name="Picture 2" descr="What is the difference between normal distribution and uniform  distribution? - Quora">
            <a:extLst>
              <a:ext uri="{FF2B5EF4-FFF2-40B4-BE49-F238E27FC236}">
                <a16:creationId xmlns:a16="http://schemas.microsoft.com/office/drawing/2014/main" id="{D95433E8-6EA4-4462-9ACA-FABFDEBA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62" y="2436374"/>
            <a:ext cx="4368538" cy="40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6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234B3-DAB5-4D19-8B9D-369964EE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BC0AC3-EE77-449B-9604-B051101D3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use stochasticity to go beyond limitations of gradient-based techniques?</a:t>
            </a:r>
          </a:p>
        </p:txBody>
      </p:sp>
      <p:pic>
        <p:nvPicPr>
          <p:cNvPr id="2050" name="Picture 2" descr="Tony DiTerlizzi Shares Real-Life Inspirations Behind Iconic '90s MTG  Illustrations - Star City Games">
            <a:extLst>
              <a:ext uri="{FF2B5EF4-FFF2-40B4-BE49-F238E27FC236}">
                <a16:creationId xmlns:a16="http://schemas.microsoft.com/office/drawing/2014/main" id="{EBB390F9-B8D3-4AD9-B3A5-CCA71B3D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86" y="2830361"/>
            <a:ext cx="4114014" cy="32688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5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Developed starting from a practical application</a:t>
            </a:r>
          </a:p>
          <a:p>
            <a:r>
              <a:rPr lang="en-US" dirty="0"/>
              <a:t>Protein folding, objective function is derivable</a:t>
            </a:r>
          </a:p>
          <a:p>
            <a:r>
              <a:rPr lang="en-US" dirty="0"/>
              <a:t>However, it does contain several local optima</a:t>
            </a:r>
          </a:p>
        </p:txBody>
      </p:sp>
      <p:pic>
        <p:nvPicPr>
          <p:cNvPr id="1026" name="Picture 2" descr="Monotonic Basin Hopping (MBH) - Generalized — pagmo 2.19.0 documentation">
            <a:extLst>
              <a:ext uri="{FF2B5EF4-FFF2-40B4-BE49-F238E27FC236}">
                <a16:creationId xmlns:a16="http://schemas.microsoft.com/office/drawing/2014/main" id="{F11EF49C-2C3C-4244-B95F-78605E55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60" y="3553906"/>
            <a:ext cx="5090540" cy="25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Start from an initial user-defined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en-US" dirty="0"/>
                  <a:t>Apply gradient descent, end up in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it-IT" dirty="0"/>
                  <a:t>For a user-defined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in a random direction by a random step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Starting from the new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, apply gradient descent</a:t>
                </a:r>
              </a:p>
              <a:p>
                <a:pPr lvl="1"/>
                <a:r>
                  <a:rPr lang="en-US" dirty="0"/>
                  <a:t>End up in (another? the same?)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has a better value than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0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Predicting crystal structures and properties of matter under extreme  conditions via quantum mechanics: the pressure is on - Physical Chemistry  Chemical Physics (RSC Publishing) DOI:10.1039/C4CP04445B">
            <a:extLst>
              <a:ext uri="{FF2B5EF4-FFF2-40B4-BE49-F238E27FC236}">
                <a16:creationId xmlns:a16="http://schemas.microsoft.com/office/drawing/2014/main" id="{1F229B4B-9F30-49E6-B491-A15AB1356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2" r="-10022" b="49150"/>
          <a:stretch/>
        </p:blipFill>
        <p:spPr bwMode="auto">
          <a:xfrm>
            <a:off x="1392908" y="1494614"/>
            <a:ext cx="9406185" cy="45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0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9DAB7-16C9-4066-9D0E-7CFE2872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E8F3F1-5F64-4249-AC7F-EEFE368CD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what if our objective function is </a:t>
            </a:r>
            <a:r>
              <a:rPr lang="en-US" b="1" dirty="0"/>
              <a:t>not derivable</a:t>
            </a:r>
            <a:r>
              <a:rPr lang="en-US" dirty="0"/>
              <a:t>?</a:t>
            </a:r>
          </a:p>
          <a:p>
            <a:r>
              <a:rPr lang="en-US" dirty="0"/>
              <a:t>Can we use only the feedback from the function…</a:t>
            </a:r>
          </a:p>
          <a:p>
            <a:r>
              <a:rPr lang="en-US" dirty="0"/>
              <a:t>…and do better than random?</a:t>
            </a:r>
          </a:p>
          <a:p>
            <a:r>
              <a:rPr lang="en-US" dirty="0"/>
              <a:t>Assumption: “good candidate solutions are usually close to other good solutions”</a:t>
            </a:r>
          </a:p>
        </p:txBody>
      </p:sp>
    </p:spTree>
    <p:extLst>
      <p:ext uri="{BB962C8B-B14F-4D97-AF65-F5344CB8AC3E}">
        <p14:creationId xmlns:p14="http://schemas.microsoft.com/office/powerpoint/2010/main" val="282000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67D40FF-DDC6-4866-B512-B8C61DDF0C0E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10515600" cy="4675817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dirty="0"/>
              <a:t>Stochastic optimization techniques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Sample search space, proceed with “natural selection”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“Memory” of search space with current </a:t>
            </a:r>
            <a:br>
              <a:rPr lang="en-US" altLang="en-US" sz="2800" dirty="0"/>
            </a:br>
            <a:r>
              <a:rPr lang="en-US" altLang="en-US" sz="2800" dirty="0"/>
              <a:t>set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Best solutions “reproduce” more often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New solutions are a slightly altered version of parents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Evaluate solution performance</a:t>
            </a:r>
          </a:p>
          <a:p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19619189-08EE-4543-975B-5CD6FC9B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Evolutionary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051B0-6CA0-42A9-8923-542A65C047D9}"/>
              </a:ext>
            </a:extLst>
          </p:cNvPr>
          <p:cNvSpPr/>
          <p:nvPr/>
        </p:nvSpPr>
        <p:spPr>
          <a:xfrm>
            <a:off x="1281343" y="2467066"/>
            <a:ext cx="3095625" cy="431800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5A421-B7A6-442C-8BED-889F3C7FF022}"/>
              </a:ext>
            </a:extLst>
          </p:cNvPr>
          <p:cNvSpPr/>
          <p:nvPr/>
        </p:nvSpPr>
        <p:spPr>
          <a:xfrm>
            <a:off x="1249920" y="3411629"/>
            <a:ext cx="3960813" cy="4318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2D3FD-C94B-4B6A-BE9D-C007C263B22B}"/>
              </a:ext>
            </a:extLst>
          </p:cNvPr>
          <p:cNvSpPr/>
          <p:nvPr/>
        </p:nvSpPr>
        <p:spPr>
          <a:xfrm>
            <a:off x="1580235" y="4445811"/>
            <a:ext cx="2096219" cy="4318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42D4D-B8EB-4DCD-966B-BD4B28D62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67" y="2390866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accent1"/>
                </a:solidFill>
              </a:rPr>
              <a:t>Individuals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44B86-7AC5-4046-AAD3-0FF7E57437BA}"/>
              </a:ext>
            </a:extLst>
          </p:cNvPr>
          <p:cNvSpPr txBox="1"/>
          <p:nvPr/>
        </p:nvSpPr>
        <p:spPr>
          <a:xfrm>
            <a:off x="5210732" y="3330666"/>
            <a:ext cx="21701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2"/>
                </a:solidFill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D1D0-822B-4354-AA8D-D738605A792F}"/>
              </a:ext>
            </a:extLst>
          </p:cNvPr>
          <p:cNvSpPr txBox="1"/>
          <p:nvPr/>
        </p:nvSpPr>
        <p:spPr>
          <a:xfrm>
            <a:off x="3676454" y="4109261"/>
            <a:ext cx="2170113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6"/>
                </a:solidFill>
              </a:rPr>
              <a:t>Offspring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536C5-8FA3-403D-9FF7-A4FA578EB844}"/>
              </a:ext>
            </a:extLst>
          </p:cNvPr>
          <p:cNvSpPr/>
          <p:nvPr/>
        </p:nvSpPr>
        <p:spPr>
          <a:xfrm>
            <a:off x="2773233" y="4980069"/>
            <a:ext cx="3411537" cy="431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B40D3-DE68-4104-9869-C8B8D7A5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769" y="4891169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FF0000"/>
                </a:solidFill>
              </a:rPr>
              <a:t>Fitness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9" grpId="0"/>
      <p:bldP spid="10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250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1140643" y="2960016"/>
            <a:ext cx="1687398" cy="792088"/>
          </a:xfrm>
          <a:prstGeom prst="wedgeRectCallout">
            <a:avLst>
              <a:gd name="adj1" fmla="val 21625"/>
              <a:gd name="adj2" fmla="val 1743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sampling</a:t>
            </a:r>
          </a:p>
        </p:txBody>
      </p:sp>
    </p:spTree>
    <p:extLst>
      <p:ext uri="{BB962C8B-B14F-4D97-AF65-F5344CB8AC3E}">
        <p14:creationId xmlns:p14="http://schemas.microsoft.com/office/powerpoint/2010/main" val="4053797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622"/>
              <a:gd name="adj2" fmla="val 1361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random (existing) points with probability proportional to their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139362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1106-5D16-4622-938C-C03A3268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Continuous optimization</a:t>
                </a:r>
              </a:p>
              <a:p>
                <a:pPr lvl="1"/>
                <a:r>
                  <a:rPr lang="en-US" dirty="0"/>
                  <a:t>Solution is a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, with </a:t>
                </a:r>
                <a:r>
                  <a:rPr lang="en-US" i="1" dirty="0"/>
                  <a:t>d</a:t>
                </a:r>
                <a:r>
                  <a:rPr lang="en-US" dirty="0"/>
                  <a:t> number of dimensions</a:t>
                </a:r>
              </a:p>
              <a:p>
                <a:pPr lvl="1"/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0.2,</m:t>
                        </m:r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1.3,…,−0.9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bounded (different bounds by dimension are possible)</a:t>
                </a:r>
              </a:p>
              <a:p>
                <a:r>
                  <a:rPr lang="en-US" dirty="0"/>
                  <a:t>For the moment, we don’t consider other constraints</a:t>
                </a:r>
              </a:p>
              <a:p>
                <a:r>
                  <a:rPr lang="en-US" dirty="0"/>
                  <a:t>Different techniques make different assumptions</a:t>
                </a:r>
              </a:p>
              <a:p>
                <a:r>
                  <a:rPr lang="en-US" dirty="0"/>
                  <a:t>Trade-offs efficiency/applicability</a:t>
                </a:r>
              </a:p>
              <a:p>
                <a:r>
                  <a:rPr lang="en-US" b="1" dirty="0"/>
                  <a:t>Overview of a few, selected algorithms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41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the points a little, creating new points</a:t>
            </a:r>
          </a:p>
        </p:txBody>
      </p:sp>
    </p:spTree>
    <p:extLst>
      <p:ext uri="{BB962C8B-B14F-4D97-AF65-F5344CB8AC3E}">
        <p14:creationId xmlns:p14="http://schemas.microsoft.com/office/powerpoint/2010/main" val="3812985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A20D3A-A7C7-49FA-A4F8-4295C6CB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8D7E60-0E15-49A8-AB33-E81F99BC0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new points (offspring)</a:t>
            </a:r>
          </a:p>
          <a:p>
            <a:r>
              <a:rPr lang="en-US" dirty="0"/>
              <a:t>Mutation (e.g. small perturbation of coordinates)</a:t>
            </a:r>
          </a:p>
          <a:p>
            <a:pPr lvl="1"/>
            <a:r>
              <a:rPr lang="en-US" dirty="0"/>
              <a:t>[0.52, 0.24] -&gt; [</a:t>
            </a:r>
            <a:r>
              <a:rPr lang="en-US" b="1" dirty="0">
                <a:solidFill>
                  <a:srgbClr val="FF0000"/>
                </a:solidFill>
              </a:rPr>
              <a:t>0.55</a:t>
            </a:r>
            <a:r>
              <a:rPr lang="en-US" dirty="0"/>
              <a:t>, 0.24]</a:t>
            </a:r>
          </a:p>
          <a:p>
            <a:pPr lvl="1"/>
            <a:r>
              <a:rPr lang="en-US" dirty="0"/>
              <a:t>[0.52, 0.24] -&gt; [</a:t>
            </a:r>
            <a:r>
              <a:rPr lang="en-US" dirty="0">
                <a:solidFill>
                  <a:srgbClr val="FF0000"/>
                </a:solidFill>
              </a:rPr>
              <a:t>0.49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0.28</a:t>
            </a:r>
            <a:r>
              <a:rPr lang="en-US" dirty="0"/>
              <a:t>]</a:t>
            </a:r>
          </a:p>
          <a:p>
            <a:r>
              <a:rPr lang="en-US" dirty="0"/>
              <a:t>Crossover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 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</a:t>
            </a:r>
            <a:br>
              <a:rPr lang="en-US" dirty="0"/>
            </a:br>
            <a:r>
              <a:rPr lang="en-US" dirty="0"/>
              <a:t>-&gt; [(</a:t>
            </a:r>
            <a:r>
              <a:rPr lang="en-US" dirty="0">
                <a:solidFill>
                  <a:srgbClr val="7030A0"/>
                </a:solidFill>
              </a:rPr>
              <a:t>0.52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0.19</a:t>
            </a:r>
            <a:r>
              <a:rPr lang="en-US" dirty="0"/>
              <a:t>)/2, (</a:t>
            </a:r>
            <a:r>
              <a:rPr lang="en-US" dirty="0">
                <a:solidFill>
                  <a:schemeClr val="accent2"/>
                </a:solidFill>
              </a:rPr>
              <a:t>0.82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)/2] -&gt; [</a:t>
            </a:r>
            <a:r>
              <a:rPr lang="en-US" dirty="0">
                <a:solidFill>
                  <a:schemeClr val="accent1"/>
                </a:solidFill>
              </a:rPr>
              <a:t>0.355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0.530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116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8554434" y="2661525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the population (archive), discarding solutions based on the objective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3471041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345144" y="2114105"/>
            <a:ext cx="3313911" cy="1172687"/>
          </a:xfrm>
          <a:prstGeom prst="wedgeRectCallout">
            <a:avLst>
              <a:gd name="adj1" fmla="val -63145"/>
              <a:gd name="adj2" fmla="val 191630"/>
            </a:avLst>
          </a:prstGeom>
          <a:solidFill>
            <a:srgbClr val="FFA99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condition: number of iterations/generations, or quality of the solution (close enough)</a:t>
            </a:r>
          </a:p>
        </p:txBody>
      </p:sp>
    </p:spTree>
    <p:extLst>
      <p:ext uri="{BB962C8B-B14F-4D97-AF65-F5344CB8AC3E}">
        <p14:creationId xmlns:p14="http://schemas.microsoft.com/office/powerpoint/2010/main" val="1105032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A8838-2B44-42FF-879A-564D9CE6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ECF792-18E0-4F92-9EC1-FC812CA66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number of evaluations required</a:t>
            </a:r>
          </a:p>
          <a:p>
            <a:r>
              <a:rPr lang="en-US" dirty="0"/>
              <a:t>Exploration vs exploitation / step size</a:t>
            </a:r>
          </a:p>
          <a:p>
            <a:r>
              <a:rPr lang="en-US" dirty="0"/>
              <a:t>In general, LOTS OF PARAMETERS</a:t>
            </a:r>
          </a:p>
        </p:txBody>
      </p:sp>
      <p:pic>
        <p:nvPicPr>
          <p:cNvPr id="1026" name="Picture 2" descr="Issues: Korn: Amazon.it: CD e Vinili}">
            <a:extLst>
              <a:ext uri="{FF2B5EF4-FFF2-40B4-BE49-F238E27FC236}">
                <a16:creationId xmlns:a16="http://schemas.microsoft.com/office/drawing/2014/main" id="{45E5BC94-0957-4E3B-AA92-C1746157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20" y="2846895"/>
            <a:ext cx="3252280" cy="32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48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3BD7F-AAD4-427B-A8A2-ACFDDFF6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Basin-hopping</a:t>
                </a:r>
              </a:p>
              <a:p>
                <a:pPr lvl="1"/>
                <a:r>
                  <a:rPr lang="en-US" dirty="0"/>
                  <a:t>All parameters of the gradient descent technique…</a:t>
                </a:r>
              </a:p>
              <a:p>
                <a:pPr lvl="1"/>
                <a:r>
                  <a:rPr lang="en-US" dirty="0"/>
                  <a:t>…plus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step size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Evolutionary algorithms</a:t>
                </a:r>
              </a:p>
              <a:p>
                <a:pPr lvl="1"/>
                <a:r>
                  <a:rPr lang="en-US" dirty="0"/>
                  <a:t>Number of iterations/generations </a:t>
                </a:r>
              </a:p>
              <a:p>
                <a:pPr lvl="1"/>
                <a:r>
                  <a:rPr lang="en-US" dirty="0"/>
                  <a:t>Size of the archive/population and offspring</a:t>
                </a:r>
              </a:p>
              <a:p>
                <a:pPr lvl="1"/>
                <a:r>
                  <a:rPr lang="en-US" dirty="0"/>
                  <a:t>How to select individuals for reproduction</a:t>
                </a:r>
              </a:p>
              <a:p>
                <a:pPr lvl="1"/>
                <a:r>
                  <a:rPr lang="en-US" dirty="0"/>
                  <a:t>What kind of modifications to apply, etc., etc. …</a:t>
                </a:r>
              </a:p>
              <a:p>
                <a:r>
                  <a:rPr lang="en-US" dirty="0"/>
                  <a:t>I counted 7 for a standard EA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587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E01A8-8FEC-4349-BE6E-5B45036F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E80418-9DBD-44C2-A042-4354B5E37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Covariance Matrix Adaptation Evolution Strategy (CMA-ES)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C10FE35C-ABC7-4A2B-88D5-53050D6B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60" y="2175414"/>
            <a:ext cx="5922880" cy="392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18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8389D-AAA1-4E2A-879C-B84A7560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7D2175-565A-46E0-A767-0C618B58F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B84800-0FC9-4FE8-93CE-625AA64DC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8" y="1026314"/>
            <a:ext cx="7293204" cy="54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1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Kochenderfer</a:t>
            </a:r>
            <a:r>
              <a:rPr lang="en-US" dirty="0"/>
              <a:t> &amp; Wheeler, </a:t>
            </a:r>
            <a:r>
              <a:rPr lang="en-US" i="1" dirty="0"/>
              <a:t>Algorithms for Optimization</a:t>
            </a:r>
            <a:r>
              <a:rPr lang="en-US" dirty="0"/>
              <a:t>, MIT Press, 2019</a:t>
            </a:r>
            <a:br>
              <a:rPr lang="en-US" dirty="0"/>
            </a:br>
            <a:r>
              <a:rPr lang="en-US" dirty="0"/>
              <a:t>- De Jong, </a:t>
            </a:r>
            <a:r>
              <a:rPr lang="en-US" i="1" dirty="0"/>
              <a:t>Evolutionary Computation: A Unified Approach</a:t>
            </a:r>
            <a:r>
              <a:rPr lang="en-US" dirty="0"/>
              <a:t>, 2016</a:t>
            </a:r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8446E-D5E7-418E-B930-92C050C3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programming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D333A0-70AE-4665-869B-00C9FD7A7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you manage to describe your problem as</a:t>
            </a:r>
          </a:p>
          <a:p>
            <a:pPr lvl="1"/>
            <a:r>
              <a:rPr lang="en-US" dirty="0"/>
              <a:t>A linear objective function (weighted sum of variables)</a:t>
            </a:r>
          </a:p>
          <a:p>
            <a:pPr lvl="1"/>
            <a:r>
              <a:rPr lang="en-US" dirty="0"/>
              <a:t>Plus a set of linear constraints (same as above)</a:t>
            </a:r>
          </a:p>
          <a:p>
            <a:r>
              <a:rPr lang="en-US" dirty="0"/>
              <a:t>Linear programming is powerful and effective</a:t>
            </a:r>
          </a:p>
          <a:p>
            <a:r>
              <a:rPr lang="en-US" dirty="0"/>
              <a:t>Guarantees to find the global optimum</a:t>
            </a:r>
          </a:p>
        </p:txBody>
      </p:sp>
    </p:spTree>
    <p:extLst>
      <p:ext uri="{BB962C8B-B14F-4D97-AF65-F5344CB8AC3E}">
        <p14:creationId xmlns:p14="http://schemas.microsoft.com/office/powerpoint/2010/main" val="259534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A8FF5-9E9F-4C09-BA1C-91DD130D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function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in a single point</a:t>
                </a:r>
              </a:p>
              <a:p>
                <a:pPr lvl="1"/>
                <a:r>
                  <a:rPr lang="en-US" dirty="0"/>
                  <a:t>Rate at which the value of </a:t>
                </a:r>
                <a:r>
                  <a:rPr lang="en-US" i="1" dirty="0"/>
                  <a:t>f</a:t>
                </a:r>
                <a:r>
                  <a:rPr lang="en-US" dirty="0"/>
                  <a:t> changes at </a:t>
                </a:r>
                <a:r>
                  <a:rPr lang="en-US" i="1" dirty="0"/>
                  <a:t>x</a:t>
                </a:r>
              </a:p>
              <a:p>
                <a:pPr lvl="1"/>
                <a:r>
                  <a:rPr lang="en-US" dirty="0"/>
                  <a:t>Can be visualized as the slope of a tangent line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B747DAA4-1E16-48F3-9D3F-10F1FA0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45" y="3075829"/>
            <a:ext cx="3987790" cy="27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F24D7-3C29-464F-AA18-34F466A4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3405B9-D5C7-4C02-A039-D84E4FF6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interchangeable notations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Derivative in multiple dimensions is the </a:t>
            </a:r>
            <a:r>
              <a:rPr lang="en-US" b="1" dirty="0"/>
              <a:t>gradient (Jacobian)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74AD0E-8651-48F0-B40E-8F9CCBD1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83" y="1853913"/>
            <a:ext cx="2400635" cy="10574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7783C1-2360-48A1-9745-F78D7B8A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73" y="3638359"/>
            <a:ext cx="5277587" cy="8668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F3DC91-E8FA-4D77-A28F-5B2B2E9FC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818" y="3591224"/>
            <a:ext cx="4423730" cy="2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C572C9-3010-48CF-99A1-64879405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1" r="14109"/>
          <a:stretch/>
        </p:blipFill>
        <p:spPr>
          <a:xfrm>
            <a:off x="6272757" y="3193645"/>
            <a:ext cx="5335572" cy="2905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CF0DE-2336-4825-9428-7FDF75B5546F}"/>
              </a:ext>
            </a:extLst>
          </p:cNvPr>
          <p:cNvSpPr/>
          <p:nvPr/>
        </p:nvSpPr>
        <p:spPr>
          <a:xfrm>
            <a:off x="8012784" y="5434641"/>
            <a:ext cx="3595545" cy="664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8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3074" name="Picture 2" descr="Stochastic gradient descent | sciencesprings">
            <a:extLst>
              <a:ext uri="{FF2B5EF4-FFF2-40B4-BE49-F238E27FC236}">
                <a16:creationId xmlns:a16="http://schemas.microsoft.com/office/drawing/2014/main" id="{E56F96CC-6252-41A0-BE04-E0AB920D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19" y="2007910"/>
            <a:ext cx="4739640" cy="43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9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D972C-FA2A-4DAA-8A10-5B6F6F31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241D11-0957-4068-BBEE-9817CC712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pic>
        <p:nvPicPr>
          <p:cNvPr id="1026" name="Picture 2" descr="Brainstorm.. | ICE">
            <a:extLst>
              <a:ext uri="{FF2B5EF4-FFF2-40B4-BE49-F238E27FC236}">
                <a16:creationId xmlns:a16="http://schemas.microsoft.com/office/drawing/2014/main" id="{EFD8D7DD-5AF6-4311-95A2-11368BB8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35" y="2867012"/>
            <a:ext cx="3991466" cy="32321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Hard/impossible to get out of local optima</a:t>
            </a:r>
          </a:p>
          <a:p>
            <a:r>
              <a:rPr lang="en-US" dirty="0"/>
              <a:t>Starting point of exploration matters</a:t>
            </a:r>
          </a:p>
          <a:p>
            <a:r>
              <a:rPr lang="en-US" dirty="0"/>
              <a:t>Step size? Too small / too large leads to convergence issues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E1585B-BD0A-45BC-A9B5-33B75E9F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360" y="3429000"/>
            <a:ext cx="2942440" cy="29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40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1522</Words>
  <Application>Microsoft Office PowerPoint</Application>
  <PresentationFormat>Grand écran</PresentationFormat>
  <Paragraphs>246</Paragraphs>
  <Slides>39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Raleway</vt:lpstr>
      <vt:lpstr>Thème Office</vt:lpstr>
      <vt:lpstr>Continuous optimization: overview</vt:lpstr>
      <vt:lpstr>Outline</vt:lpstr>
      <vt:lpstr>Introduction</vt:lpstr>
      <vt:lpstr>Gradient-based techniques</vt:lpstr>
      <vt:lpstr>Gradient-based techniques</vt:lpstr>
      <vt:lpstr>Gradient-based techniques</vt:lpstr>
      <vt:lpstr>Gradient-based techniques</vt:lpstr>
      <vt:lpstr>Issues with gradient-based techniques</vt:lpstr>
      <vt:lpstr>Issues with gradient-based techniques</vt:lpstr>
      <vt:lpstr>Issues with gradient-based techniques</vt:lpstr>
      <vt:lpstr>Issues with gradient-based techniques</vt:lpstr>
      <vt:lpstr>Gradient-based techniques for neural networks</vt:lpstr>
      <vt:lpstr>Modern gradient-based techniques</vt:lpstr>
      <vt:lpstr>Modern gradient-based techniques</vt:lpstr>
      <vt:lpstr>Modern gradient-based techniques</vt:lpstr>
      <vt:lpstr>Modern gradient-based techniques</vt:lpstr>
      <vt:lpstr>Stochastic/Approximate techniques</vt:lpstr>
      <vt:lpstr>PSEUDO-random number generation</vt:lpstr>
      <vt:lpstr>PSEUDO-random number generation</vt:lpstr>
      <vt:lpstr>PSEUDO-random number generation</vt:lpstr>
      <vt:lpstr>Brainstorming!</vt:lpstr>
      <vt:lpstr>Basin-hopping</vt:lpstr>
      <vt:lpstr>Basin-hopping</vt:lpstr>
      <vt:lpstr>Basin-hopping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Issues with stochastic techniques</vt:lpstr>
      <vt:lpstr>Issues with stochastic techniques</vt:lpstr>
      <vt:lpstr>Modern evolutionary algorithms</vt:lpstr>
      <vt:lpstr>Modern evolutionary algorithms</vt:lpstr>
      <vt:lpstr>Questions?</vt:lpstr>
      <vt:lpstr>Linear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178</cp:revision>
  <dcterms:created xsi:type="dcterms:W3CDTF">2020-06-05T13:14:31Z</dcterms:created>
  <dcterms:modified xsi:type="dcterms:W3CDTF">2023-07-08T15:54:52Z</dcterms:modified>
</cp:coreProperties>
</file>